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316" r:id="rId2"/>
    <p:sldId id="327" r:id="rId3"/>
    <p:sldId id="257" r:id="rId4"/>
    <p:sldId id="258" r:id="rId5"/>
    <p:sldId id="31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17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20" r:id="rId37"/>
    <p:sldId id="315" r:id="rId38"/>
    <p:sldId id="321" r:id="rId39"/>
    <p:sldId id="289" r:id="rId40"/>
    <p:sldId id="290" r:id="rId41"/>
    <p:sldId id="319" r:id="rId42"/>
    <p:sldId id="323" r:id="rId43"/>
    <p:sldId id="324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25" r:id="rId68"/>
    <p:sldId id="326" r:id="rId69"/>
    <p:sldId id="322" r:id="rId70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4"/>
    <p:restoredTop sz="94156"/>
  </p:normalViewPr>
  <p:slideViewPr>
    <p:cSldViewPr snapToGrid="0" snapToObjects="1">
      <p:cViewPr varScale="1">
        <p:scale>
          <a:sx n="87" d="100"/>
          <a:sy n="87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llbuchanan/appliedcrypt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blake3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ecuritysite.com/encryption/splunk_hash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splunk_hash" TargetMode="External"/><Relationship Id="rId2" Type="http://schemas.openxmlformats.org/officeDocument/2006/relationships/hyperlink" Target="https://asecuritysite.com/encryption/ht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asecuritysite.com/hash2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asecuritysite.com/kdf/HKDF" TargetMode="External"/><Relationship Id="rId4" Type="http://schemas.openxmlformats.org/officeDocument/2006/relationships/hyperlink" Target="https://asecuritysite.com/encryption/splunk_hash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e_bbEkjF8o?feature=oembed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EF150-EFE6-34A9-6E0B-C0E90271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400C2D4A-29DA-70B8-359B-65CA6A202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45" y="1431404"/>
            <a:ext cx="3464255" cy="339990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E0EBCAD-9E3E-686A-4D8E-D2339FA4E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" y="0"/>
            <a:ext cx="537349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32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" y="1"/>
            <a:ext cx="9141747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0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-252536" y="-166837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password with [a-z]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- 100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  <a:p>
            <a:pPr marL="339470" indent="-339470" defTabSz="905255">
              <a:lnSpc>
                <a:spcPct val="90000"/>
              </a:lnSpc>
              <a:spcBef>
                <a:spcPts val="600"/>
              </a:spcBef>
              <a:defRPr sz="2871"/>
            </a:pPr>
            <a:r>
              <a:t>7 digit with [a-zA-z!@#$%^&amp;*()] … how many?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Ans:</a:t>
            </a:r>
          </a:p>
          <a:p>
            <a:pPr marL="1131569" lvl="2" indent="-226313" defTabSz="905255">
              <a:lnSpc>
                <a:spcPct val="90000"/>
              </a:lnSpc>
              <a:spcBef>
                <a:spcPts val="50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404812" y="196205"/>
            <a:ext cx="5327651" cy="5095628"/>
          </a:xfrm>
          <a:prstGeom prst="rect">
            <a:avLst/>
          </a:prstGeom>
        </p:spPr>
        <p:txBody>
          <a:bodyPr/>
          <a:lstStyle/>
          <a:p>
            <a:pPr algn="l" defTabSz="868680">
              <a:defRPr sz="3705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10" b="0" dirty="0"/>
              <a:t>Hashing Types.</a:t>
            </a:r>
            <a:br>
              <a:rPr sz="1710" b="0" dirty="0"/>
            </a:br>
            <a:r>
              <a:rPr sz="1710" dirty="0"/>
              <a:t>Hashing Methods.</a:t>
            </a:r>
            <a:br>
              <a:rPr sz="1710" dirty="0"/>
            </a:br>
            <a:r>
              <a:rPr sz="1710" b="0" dirty="0"/>
              <a:t>Salting.</a:t>
            </a:r>
            <a:br>
              <a:rPr sz="1710" b="0" dirty="0"/>
            </a:br>
            <a:r>
              <a:rPr sz="1710" b="0" dirty="0"/>
              <a:t>Collisions.</a:t>
            </a:r>
            <a:br>
              <a:rPr sz="1710" b="0" dirty="0"/>
            </a:br>
            <a:r>
              <a:rPr sz="1710" b="0" dirty="0"/>
              <a:t>LM and NTLM Hashes (Windows).</a:t>
            </a:r>
            <a:br>
              <a:rPr sz="1710" b="0" dirty="0"/>
            </a:br>
            <a:r>
              <a:rPr sz="1710" b="0" dirty="0"/>
              <a:t>Hash Benchmarks.</a:t>
            </a:r>
            <a:br>
              <a:rPr sz="1710" b="0" dirty="0"/>
            </a:br>
            <a:r>
              <a:rPr sz="1710" b="0" dirty="0"/>
              <a:t>Message Authentication Codes (MACs).</a:t>
            </a:r>
            <a:br>
              <a:rPr sz="1710" b="0" dirty="0"/>
            </a:br>
            <a:r>
              <a:rPr lang="en-US" sz="1600" b="0" dirty="0"/>
              <a:t>Key Derivation Function (KDF).</a:t>
            </a:r>
            <a:br>
              <a:rPr lang="en-US" sz="1710" b="0" dirty="0"/>
            </a:br>
            <a:r>
              <a:rPr sz="1710" b="0" dirty="0"/>
              <a:t>OTP/HOTP.</a:t>
            </a:r>
            <a:br>
              <a:rPr sz="1710" b="0" dirty="0"/>
            </a:br>
            <a:r>
              <a:rPr lang="en-US" sz="1710" b="0" dirty="0" err="1"/>
              <a:t>Hashcat</a:t>
            </a:r>
            <a:br>
              <a:rPr sz="1710" b="0" dirty="0"/>
            </a:br>
            <a:br>
              <a:rPr sz="1710" b="0" dirty="0"/>
            </a:br>
            <a:r>
              <a:rPr sz="2565" dirty="0">
                <a:solidFill>
                  <a:srgbClr val="000000"/>
                </a:solidFill>
              </a:rPr>
              <a:t>Prof Bill Buchanan OBE</a:t>
            </a:r>
            <a:br>
              <a:rPr sz="2565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10" b="0" dirty="0"/>
            </a:br>
            <a:endParaRPr sz="171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EA2E184-115C-F89B-E7E4-3C1C7A5A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" y="1"/>
            <a:ext cx="9143135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BDBD8C-176F-6E49-BA8B-793C1A0D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0"/>
            <a:ext cx="8529637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923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"/>
            <a:ext cx="9108504" cy="57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45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468312" y="258067"/>
            <a:ext cx="5327651" cy="53147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96111">
              <a:defRPr sz="3822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64" b="0" dirty="0"/>
              <a:t>Hashing Types.</a:t>
            </a:r>
            <a:br>
              <a:rPr sz="1764" b="0" dirty="0"/>
            </a:br>
            <a:r>
              <a:rPr sz="1764" b="0" dirty="0"/>
              <a:t>Hashing Methods.</a:t>
            </a:r>
            <a:br>
              <a:rPr sz="1764" b="0" dirty="0"/>
            </a:br>
            <a:r>
              <a:rPr sz="1764" dirty="0"/>
              <a:t>Salting.</a:t>
            </a:r>
            <a:br>
              <a:rPr sz="1764" dirty="0"/>
            </a:br>
            <a:r>
              <a:rPr sz="1764" b="0" dirty="0"/>
              <a:t>Collisions.</a:t>
            </a:r>
            <a:br>
              <a:rPr sz="1764" b="0" dirty="0"/>
            </a:br>
            <a:r>
              <a:rPr sz="1764" b="0" dirty="0"/>
              <a:t>LM and NTLM Hashes (Windows).</a:t>
            </a:r>
            <a:br>
              <a:rPr sz="1764" b="0" dirty="0"/>
            </a:br>
            <a:r>
              <a:rPr sz="1764" b="0" dirty="0"/>
              <a:t>Hash Benchmarks.</a:t>
            </a:r>
            <a:br>
              <a:rPr sz="1764" b="0" dirty="0"/>
            </a:br>
            <a:r>
              <a:rPr sz="1764" b="0" dirty="0"/>
              <a:t>Message Authentication Codes (MACs).</a:t>
            </a:r>
            <a:br>
              <a:rPr sz="1764" b="0" dirty="0"/>
            </a:br>
            <a:r>
              <a:rPr lang="en-US" sz="1600" b="0" dirty="0"/>
              <a:t>Key Derivation Function (KDF)</a:t>
            </a:r>
            <a:br>
              <a:rPr lang="en-US" sz="1764" b="0" dirty="0"/>
            </a:br>
            <a:r>
              <a:rPr sz="1764" b="0" dirty="0"/>
              <a:t>OTP/HOTP.</a:t>
            </a:r>
            <a:br>
              <a:rPr sz="1764" b="0" dirty="0"/>
            </a:br>
            <a:r>
              <a:rPr sz="1764" b="0" dirty="0"/>
              <a:t>Secret Shares.</a:t>
            </a:r>
            <a:br>
              <a:rPr sz="1764" b="0" dirty="0"/>
            </a:br>
            <a:br>
              <a:rPr sz="1764" b="0" dirty="0"/>
            </a:br>
            <a:r>
              <a:rPr sz="2646" dirty="0">
                <a:solidFill>
                  <a:srgbClr val="000000"/>
                </a:solidFill>
              </a:rPr>
              <a:t>Prof Bill Buchanan OBE</a:t>
            </a:r>
            <a:br>
              <a:rPr sz="2646" dirty="0">
                <a:solidFill>
                  <a:srgbClr val="000000"/>
                </a:solidFill>
              </a:rPr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/crypto03</a:t>
            </a:r>
            <a:br>
              <a:rPr sz="1764" b="0" dirty="0"/>
            </a:br>
            <a:r>
              <a:rPr sz="1764" b="0" dirty="0"/>
              <a:t>http://</a:t>
            </a:r>
            <a:r>
              <a:rPr sz="1764" b="0" dirty="0" err="1"/>
              <a:t>asecuritysite.com</a:t>
            </a:r>
            <a:r>
              <a:rPr sz="1764" b="0" dirty="0"/>
              <a:t>/encryption</a:t>
            </a:r>
            <a:br>
              <a:rPr sz="1764" b="0" dirty="0"/>
            </a:br>
            <a:endParaRPr sz="1764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C9D9A022-2128-AF89-DD55-E8D8F2C9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993704" y="-3106995"/>
            <a:ext cx="8229601" cy="37716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" y="1"/>
            <a:ext cx="9138503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8504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lang="en-US" sz="1600" b="0" dirty="0"/>
              <a:t>Key Derivation Function (KDF)</a:t>
            </a:r>
            <a:br>
              <a:rPr lang="en-US"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lang="en-US" sz="1727" b="0" dirty="0" err="1"/>
              <a:t>Hashcat</a:t>
            </a:r>
            <a:r>
              <a:rPr lang="en-US" sz="1727" b="0" dirty="0"/>
              <a:t>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DFD3DBB4-D195-8368-1AC5-DC506360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" y="1"/>
            <a:ext cx="9130908" cy="5726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391667"/>
            <a:ext cx="3615618" cy="203378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457200" y="3865612"/>
            <a:ext cx="5490975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C:\openssl&gt;openssl md5 hash01.jpg</a:t>
            </a:r>
            <a:br/>
            <a:r>
              <a:t>MD5(hash01.jpg)= </a:t>
            </a:r>
            <a:r>
              <a:rPr b="1"/>
              <a:t>e06723d4961a0a3f950e7786f3766338</a:t>
            </a:r>
            <a:br>
              <a:rPr b="1"/>
            </a:br>
            <a:br>
              <a:rPr b="1"/>
            </a:br>
            <a:r>
              <a:t>C:\openssl&gt;openssl md5 hash02.jpg</a:t>
            </a:r>
            <a:br/>
            <a:r>
              <a:t>MD5(hash02.jpg)= </a:t>
            </a:r>
            <a:r>
              <a:rPr b="1"/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283967" y="566172"/>
            <a:ext cx="4248474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Nat McHugh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10 hours of computing on the Amazon GPU Cloud.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Cost: 60 cents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Used: Hashcat (on CUDA)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Birthday attack: A group size of only 70 people results in a 99.9% chance of two people sharing the same birthday.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lang="en-US" sz="1600" b="0" dirty="0"/>
              <a:t>Key Derivation Function (KDF)</a:t>
            </a:r>
            <a:br>
              <a:rPr lang="en-US"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lang="en-US" sz="1619" b="0" dirty="0" err="1"/>
              <a:t>Hashcat</a:t>
            </a:r>
            <a:r>
              <a:rPr lang="en-US" sz="1619" b="0" dirty="0"/>
              <a:t>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br>
              <a:rPr sz="2430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73DBE-DBDE-A07E-A786-90CF21241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(KDF).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 (for practical work)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EF49B62-6C7E-0551-3A1E-DE2F2391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727777A1-2BE1-CA27-C592-E4CE0D2ED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6396"/>
            <a:ext cx="9165257" cy="29034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22000A9-7DE8-5943-964D-070200400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lang="en-US" sz="1782" b="0" dirty="0"/>
            </a:br>
            <a:r>
              <a:rPr lang="en-US" sz="1600" b="0" dirty="0"/>
              <a:t>Key Derivation Function (KDF)</a:t>
            </a:r>
            <a:br>
              <a:rPr sz="1782" b="0" dirty="0"/>
            </a:br>
            <a:r>
              <a:rPr sz="1782" b="0" dirty="0"/>
              <a:t>OTP/HOTP.</a:t>
            </a:r>
            <a:br>
              <a:rPr lang="en-US" sz="1782" b="0" dirty="0"/>
            </a:br>
            <a:r>
              <a:rPr lang="en-US" sz="1782" b="0" dirty="0" err="1"/>
              <a:t>Hashcat</a:t>
            </a:r>
            <a:r>
              <a:rPr lang="en-US" sz="1782" b="0" dirty="0"/>
              <a:t>.</a:t>
            </a: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br>
              <a:rPr sz="2673" dirty="0">
                <a:solidFill>
                  <a:srgbClr val="000000"/>
                </a:solidFill>
              </a:rPr>
            </a:br>
            <a:r>
              <a:rPr lang="en-GB" sz="1600" dirty="0"/>
              <a:t>https://</a:t>
            </a:r>
            <a:r>
              <a:rPr lang="en-GB" sz="1600" dirty="0" err="1"/>
              <a:t>asecuritysite.com</a:t>
            </a:r>
            <a:r>
              <a:rPr lang="en-GB" sz="1600" dirty="0"/>
              <a:t>/hash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BA7E327C-FAF8-25CD-0202-16B1E0482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5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Hashes “The quick brown fox jumps over the lazy dog: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SHA-1:	2fd4e1c67a2d28fced849ee1bb76e7391b93eb12</a:t>
            </a:r>
          </a:p>
          <a:p>
            <a:pPr>
              <a:defRPr sz="1000"/>
            </a:pPr>
            <a:r>
              <a:rPr dirty="0"/>
              <a:t>SHA-256:	d7a8fbb307d7809469ca9abcb0082e4f8d5651e46d3cdb762d02d0bf37c9e592</a:t>
            </a:r>
          </a:p>
          <a:p>
            <a:pPr>
              <a:defRPr sz="1000"/>
            </a:pPr>
            <a:r>
              <a:rPr dirty="0"/>
              <a:t>SHA-512:	07e547d9586f6a73f73fbac0435ed76951218fb7d0c8d788a309d7 </a:t>
            </a:r>
          </a:p>
          <a:p>
            <a:pPr>
              <a:defRPr sz="1000"/>
            </a:pPr>
            <a:r>
              <a:rPr dirty="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dirty="0"/>
          </a:p>
          <a:p>
            <a:pPr>
              <a:defRPr sz="1000"/>
            </a:pPr>
            <a:r>
              <a:rPr dirty="0"/>
              <a:t>MD-5:		9e107d9d372bb6826bd81d3542a419d6</a:t>
            </a:r>
          </a:p>
          <a:p>
            <a:pPr>
              <a:defRPr sz="1000"/>
            </a:pPr>
            <a:r>
              <a:rPr dirty="0"/>
              <a:t>DES:		ZDeS94Lcq/6zg</a:t>
            </a:r>
          </a:p>
          <a:p>
            <a:pPr>
              <a:defRPr sz="1000"/>
            </a:pPr>
            <a:r>
              <a:rPr dirty="0" err="1"/>
              <a:t>Bcrypt</a:t>
            </a:r>
            <a:r>
              <a:rPr dirty="0"/>
              <a:t>:		$2a$</a:t>
            </a:r>
            <a:r>
              <a:rPr b="1" dirty="0"/>
              <a:t>05</a:t>
            </a:r>
            <a:r>
              <a:rPr dirty="0"/>
              <a:t>$2czCv5GYgkx3aobmEyewB.ejV2hePMdbvTdCyNaSzWtlGPPjB2xx6</a:t>
            </a:r>
          </a:p>
          <a:p>
            <a:pPr>
              <a:defRPr sz="1000"/>
            </a:pPr>
            <a:r>
              <a:rPr dirty="0"/>
              <a:t>APR1:		$apr1$ZDzPE45C$3PvRanPycmNc6c2G9wT9b/</a:t>
            </a:r>
          </a:p>
          <a:p>
            <a:pPr>
              <a:defRPr sz="1000"/>
            </a:pPr>
            <a:r>
              <a:rPr dirty="0"/>
              <a:t>PBKDF2 (SHA1):		$pbkdf2$5$WkR6UEU0NUM$0RB2bimWrMY.EPYibpaBT2q3HFg</a:t>
            </a:r>
          </a:p>
          <a:p>
            <a:pPr>
              <a:defRPr sz="1000"/>
            </a:pPr>
            <a:r>
              <a:rPr dirty="0"/>
              <a:t>PBKDF2 (SHA-256):	$pbkdf2-sha256$5$WkR6UEU0NUM$yrJz2oJix7uBJZwZ/50vWUgdE </a:t>
            </a:r>
          </a:p>
          <a:p>
            <a:pPr>
              <a:defRPr sz="1000"/>
            </a:pPr>
            <a:r>
              <a:rPr dirty="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dirty="0"/>
              <a:t>LM Hash:		a7b07f9948d8cc7f97c4b0b30cae500f</a:t>
            </a:r>
          </a:p>
          <a:p>
            <a:pPr>
              <a:defRPr sz="1000"/>
            </a:pPr>
            <a:r>
              <a:rPr dirty="0"/>
              <a:t>NT Hash:		4e6a076ae1b04a815fa6332f69e2e231</a:t>
            </a:r>
          </a:p>
          <a:p>
            <a:pPr>
              <a:defRPr sz="1000"/>
            </a:pPr>
            <a:r>
              <a:rPr dirty="0"/>
              <a:t>MS DCC:		efa9778bbc94a7360f664eb7d7144725</a:t>
            </a:r>
          </a:p>
          <a:p>
            <a:pPr>
              <a:defRPr sz="1000"/>
            </a:pPr>
            <a:r>
              <a:rPr dirty="0"/>
              <a:t>LDAP (MD5):		{MD5}9e107d9d372bb6826bd81d3542a419d6</a:t>
            </a:r>
          </a:p>
          <a:p>
            <a:pPr>
              <a:defRPr sz="1000"/>
            </a:pPr>
            <a:r>
              <a:rPr dirty="0"/>
              <a:t>LDAP (SHA1):		{SHA}2fd4e1c67a2d28fced849ee1bb76e7391b93eb12</a:t>
            </a:r>
          </a:p>
          <a:p>
            <a:pPr>
              <a:defRPr sz="1000"/>
            </a:pPr>
            <a:r>
              <a:rPr dirty="0"/>
              <a:t>MS SQL 2000:		0x0100BF77CE595DCD1FC87A37B3DEBC27A8C97355CB96B8BAB </a:t>
            </a:r>
          </a:p>
          <a:p>
            <a:pPr>
              <a:defRPr sz="1000"/>
            </a:pPr>
            <a:r>
              <a:rPr dirty="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dirty="0"/>
              <a:t>MySQL:		*A4E4D26FD0C6455E23E2187C3AABE844332AA1B3</a:t>
            </a:r>
          </a:p>
          <a:p>
            <a:pPr>
              <a:defRPr sz="1000"/>
            </a:pPr>
            <a:r>
              <a:rPr dirty="0"/>
              <a:t>Oracle 10:		4CDA2299FCAD0499</a:t>
            </a:r>
          </a:p>
          <a:p>
            <a:pPr>
              <a:defRPr sz="1000"/>
            </a:pPr>
            <a:r>
              <a:rPr dirty="0"/>
              <a:t>Postgres (MD5):		md5d44c15daa11770f25c5350f7e5408dd1</a:t>
            </a:r>
          </a:p>
          <a:p>
            <a:pPr>
              <a:defRPr sz="1000"/>
            </a:pPr>
            <a:r>
              <a:rPr dirty="0"/>
              <a:t>Cisco PIX:		kGyKN5CqdFQ1qJUs</a:t>
            </a:r>
          </a:p>
          <a:p>
            <a:pPr>
              <a:defRPr sz="1000"/>
            </a:pPr>
            <a:r>
              <a:rPr dirty="0"/>
              <a:t>Cisco Type 7:		15260309443B3E2D2B3875200108010D41505640135E1B0E080 </a:t>
            </a:r>
          </a:p>
          <a:p>
            <a:pPr>
              <a:defRPr sz="1000"/>
            </a:pPr>
            <a:r>
              <a:rPr dirty="0"/>
              <a:t>                                                                  519574156401540035E460B594D1D53020B5C</a:t>
            </a:r>
            <a:endParaRPr lang="en-US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BLAKE 3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3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View</a:t>
              </a:r>
              <a:endParaRPr dirty="0"/>
            </a:p>
          </p:txBody>
        </p:sp>
      </p:grp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7A379B0-48F8-65CA-0228-6E7301332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8" y="670420"/>
            <a:ext cx="5854428" cy="4845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8E1B9B-7908-189F-110D-9CAB705C8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906" y="571792"/>
            <a:ext cx="3108862" cy="238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44713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226830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Slowing a hash</a:t>
            </a:r>
            <a:endParaRPr dirty="0"/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4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SHA512-crypt</a:t>
              </a:r>
              <a:endParaRPr dirty="0"/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2968570" y="1031337"/>
            <a:ext cx="5904658" cy="4401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lang="en-GB" dirty="0"/>
              <a:t>To slow the hash, we can use rounds, where we continually hash for a number of rounds. In the following we use 5,000 rounds:</a:t>
            </a:r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/>
              <a:t>===Splunk hashed password=== </a:t>
            </a:r>
          </a:p>
          <a:p>
            <a:pPr>
              <a:defRPr sz="1000"/>
            </a:pPr>
            <a:r>
              <a:rPr lang="en-GB" dirty="0"/>
              <a:t>User: Fred </a:t>
            </a:r>
          </a:p>
          <a:p>
            <a:pPr>
              <a:defRPr sz="1000"/>
            </a:pPr>
            <a:r>
              <a:rPr lang="en-GB" dirty="0"/>
              <a:t>Password: qwerty123 </a:t>
            </a:r>
          </a:p>
          <a:p>
            <a:pPr>
              <a:defRPr sz="1000"/>
            </a:pPr>
            <a:r>
              <a:rPr lang="en-GB" dirty="0"/>
              <a:t>Salt: Uk8SVGLsBuSmD75R </a:t>
            </a:r>
          </a:p>
          <a:p>
            <a:pPr>
              <a:defRPr sz="1000"/>
            </a:pPr>
            <a:r>
              <a:rPr lang="en-GB" dirty="0"/>
              <a:t>===Hashed password </a:t>
            </a:r>
            <a:r>
              <a:rPr lang="en-GB" b="1" dirty="0"/>
              <a:t>Fred:$6$Uk8SVGLsBuSmD75R$Lhp5yjwRUAM.LbH5IIthZ1u0bAUdJwBvvccBshAvpFPiRn62EYeiKOaP8xh97aV4UaNfVykRZhUy/3ZOZd1oc.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endParaRPr lang="en-GB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1800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Device………..: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sha512crypt, SHA512(Unix)</a:t>
            </a:r>
          </a:p>
          <a:p>
            <a:pPr>
              <a:defRPr sz="1000"/>
            </a:pPr>
            <a:r>
              <a:rPr lang="en-GB" dirty="0"/>
              <a:t>Speed/sec</a:t>
            </a:r>
            <a:r>
              <a:rPr lang="en-GB" b="1" dirty="0"/>
              <a:t>: 454 words</a:t>
            </a:r>
          </a:p>
          <a:p>
            <a:pPr>
              <a:defRPr sz="1000"/>
            </a:pPr>
            <a:endParaRPr lang="en-GB" b="1" dirty="0"/>
          </a:p>
          <a:p>
            <a:pPr>
              <a:defRPr sz="1000"/>
            </a:pPr>
            <a:r>
              <a:rPr lang="en-GB" dirty="0" err="1"/>
              <a:t>root@kali</a:t>
            </a:r>
            <a:r>
              <a:rPr lang="en-GB" dirty="0"/>
              <a:t>:~# </a:t>
            </a:r>
            <a:r>
              <a:rPr lang="en-GB" dirty="0" err="1"/>
              <a:t>hashcat</a:t>
            </a:r>
            <a:r>
              <a:rPr lang="en-GB" dirty="0"/>
              <a:t> -b -m 0</a:t>
            </a:r>
          </a:p>
          <a:p>
            <a:pPr>
              <a:defRPr sz="1000"/>
            </a:pPr>
            <a:r>
              <a:rPr lang="en-GB" dirty="0"/>
              <a:t>Initializing </a:t>
            </a:r>
            <a:r>
              <a:rPr lang="en-GB" dirty="0" err="1"/>
              <a:t>hashcat</a:t>
            </a:r>
            <a:r>
              <a:rPr lang="en-GB" dirty="0"/>
              <a:t> v0.49 with 1 threads and 32mb segment-size…</a:t>
            </a:r>
          </a:p>
          <a:p>
            <a:pPr>
              <a:defRPr sz="1000"/>
            </a:pPr>
            <a:r>
              <a:rPr lang="en-GB" dirty="0"/>
              <a:t>Device: Intel(R) Core(TM) i7–8850H CPU  2.60GHz</a:t>
            </a:r>
          </a:p>
          <a:p>
            <a:pPr>
              <a:defRPr sz="1000"/>
            </a:pPr>
            <a:r>
              <a:rPr lang="en-GB" dirty="0"/>
              <a:t>Instruction set..: x86_64</a:t>
            </a:r>
          </a:p>
          <a:p>
            <a:pPr>
              <a:defRPr sz="1000"/>
            </a:pPr>
            <a:r>
              <a:rPr lang="en-GB" dirty="0"/>
              <a:t>Number of threads: 1</a:t>
            </a:r>
          </a:p>
          <a:p>
            <a:pPr>
              <a:defRPr sz="1000"/>
            </a:pPr>
            <a:r>
              <a:rPr lang="en-GB" dirty="0"/>
              <a:t>Hash type: MD5</a:t>
            </a:r>
          </a:p>
          <a:p>
            <a:pPr>
              <a:defRPr sz="1000"/>
            </a:pPr>
            <a:r>
              <a:rPr lang="en-GB" dirty="0"/>
              <a:t>Speed/sec: </a:t>
            </a:r>
            <a:r>
              <a:rPr lang="en-GB" b="1" dirty="0"/>
              <a:t>17.33M words</a:t>
            </a:r>
          </a:p>
          <a:p>
            <a:pPr>
              <a:defRPr sz="1000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13941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993305" y="-22323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Non-cryptographic hashing</a:t>
            </a:r>
            <a:endParaRPr dirty="0"/>
          </a:p>
        </p:txBody>
      </p:sp>
      <p:grpSp>
        <p:nvGrpSpPr>
          <p:cNvPr id="252" name="Rectangle 4">
            <a:hlinkClick r:id="rId2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>
              <a:hlinkClick r:id="rId3"/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>
              <a:hlinkClick r:id="rId4"/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Non-crypto</a:t>
              </a:r>
              <a:endParaRPr dirty="0"/>
            </a:p>
          </p:txBody>
        </p:sp>
      </p:grpSp>
      <p:pic>
        <p:nvPicPr>
          <p:cNvPr id="3" name="Picture 2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703545AE-148B-B469-C5E3-EE13A993D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9" y="600502"/>
            <a:ext cx="6311529" cy="4230805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3651F3C-E311-5C67-A960-C68E9CF2F44E}"/>
              </a:ext>
            </a:extLst>
          </p:cNvPr>
          <p:cNvSpPr txBox="1"/>
          <p:nvPr/>
        </p:nvSpPr>
        <p:spPr>
          <a:xfrm>
            <a:off x="6687403" y="607861"/>
            <a:ext cx="2311198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/>
            </a:pPr>
            <a:r>
              <a:rPr lang="en-GB" sz="1400" dirty="0"/>
              <a:t>Used for hash tables. Google recommend the following for 64-bit hashes without quality problems:</a:t>
            </a:r>
          </a:p>
          <a:p>
            <a:pPr>
              <a:defRPr sz="1000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xxh3low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wyhash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ahash64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t1ha2_atonce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FarmHash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halftime_hash128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Spooky32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pengyhash</a:t>
            </a:r>
            <a:r>
              <a:rPr lang="en-GB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nmhash32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mx3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MUM/mir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fasthash32</a:t>
            </a:r>
          </a:p>
          <a:p>
            <a:pPr>
              <a:defRPr sz="1000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9282784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lang="en-US" sz="1800" b="0" dirty="0"/>
              <a:t>Key Derivation Function (KDF) 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331BB5B-1251-7A4D-BB2D-F7CE279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625"/>
            <a:ext cx="914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A166B7-6C76-274E-BF52-04DAF2BF72A5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Hashing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C6F3257-B38B-3F48-AA8F-41EFEFC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175"/>
            <a:ext cx="9144000" cy="494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HMAC</a:t>
            </a:r>
          </a:p>
        </p:txBody>
      </p:sp>
    </p:spTree>
    <p:extLst>
      <p:ext uri="{BB962C8B-B14F-4D97-AF65-F5344CB8AC3E}">
        <p14:creationId xmlns:p14="http://schemas.microsoft.com/office/powerpoint/2010/main" val="237729460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lang="en-US" sz="1800" dirty="0"/>
            </a:br>
            <a:r>
              <a:rPr lang="en-GB" sz="1800" dirty="0"/>
              <a:t>Key Derivation Functions (KDF)</a:t>
            </a:r>
            <a:br>
              <a:rPr sz="180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r>
              <a:rPr lang="en-GB" sz="1800" b="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7755FC2D-F98F-0219-78B5-4AAA4955E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271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58" name="Content Placeholder 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0C2ED0-3319-DF4C-B79E-E3D519C6C6B6}"/>
              </a:ext>
            </a:extLst>
          </p:cNvPr>
          <p:cNvSpPr txBox="1">
            <a:spLocks/>
          </p:cNvSpPr>
          <p:nvPr/>
        </p:nvSpPr>
        <p:spPr>
          <a:xfrm>
            <a:off x="77003" y="-220360"/>
            <a:ext cx="542525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 hangingPunct="1"/>
            <a:r>
              <a:rPr lang="en-US" dirty="0"/>
              <a:t>HKDF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5560DC-8FEE-D065-433B-4C0ED022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87" y="0"/>
            <a:ext cx="7772400" cy="4186080"/>
          </a:xfrm>
          <a:prstGeom prst="rect">
            <a:avLst/>
          </a:prstGeom>
        </p:spPr>
      </p:pic>
      <p:grpSp>
        <p:nvGrpSpPr>
          <p:cNvPr id="4" name="Rectangle 4">
            <a:hlinkClick r:id="rId3"/>
            <a:extLst>
              <a:ext uri="{FF2B5EF4-FFF2-40B4-BE49-F238E27FC236}">
                <a16:creationId xmlns:a16="http://schemas.microsoft.com/office/drawing/2014/main" id="{83B3B15B-E29F-9274-564E-FD021019D68F}"/>
              </a:ext>
            </a:extLst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5" name="Rectangle">
              <a:hlinkClick r:id="rId4"/>
              <a:extLst>
                <a:ext uri="{FF2B5EF4-FFF2-40B4-BE49-F238E27FC236}">
                  <a16:creationId xmlns:a16="http://schemas.microsoft.com/office/drawing/2014/main" id="{947FCCC4-BB76-5FDF-9D48-327B7723ABDE}"/>
                </a:ext>
              </a:extLst>
            </p:cNvPr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Benchmark">
              <a:hlinkClick r:id="rId5"/>
              <a:extLst>
                <a:ext uri="{FF2B5EF4-FFF2-40B4-BE49-F238E27FC236}">
                  <a16:creationId xmlns:a16="http://schemas.microsoft.com/office/drawing/2014/main" id="{40DAEAEA-8049-5A09-E687-7778D8EA080E}"/>
                </a:ext>
              </a:extLst>
            </p:cNvPr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HKDF</a:t>
              </a:r>
              <a:endParaRPr dirty="0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AA39E8-9D8B-6E24-F9CD-5FC8B9CBB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" y="3931833"/>
            <a:ext cx="4161167" cy="17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6186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lang="en-US" sz="1800" dirty="0"/>
            </a:br>
            <a:r>
              <a:rPr lang="en-GB" sz="1800" dirty="0" err="1"/>
              <a:t>Hashcat</a:t>
            </a:r>
            <a:r>
              <a:rPr lang="en-GB" sz="1800" dirty="0"/>
              <a:t>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0E1CA79-50A5-4731-8056-F554FC79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lang="en-US" sz="1800" b="0" dirty="0"/>
              <a:t>Key Derivation Function (KDF)</a:t>
            </a:r>
            <a:br>
              <a:rPr lang="en-US" sz="1800" b="0" dirty="0"/>
            </a:br>
            <a:r>
              <a:rPr sz="1800" b="0" dirty="0"/>
              <a:t>OTP/HOTP.</a:t>
            </a:r>
            <a:br>
              <a:rPr lang="en-US" sz="1800" b="0" dirty="0"/>
            </a:br>
            <a:r>
              <a:rPr lang="en-GB" sz="1800" b="0" dirty="0" err="1"/>
              <a:t>Hashcat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424523D8-4EEA-EE3F-2990-47B11E8E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xfrm>
            <a:off x="468312" y="434578"/>
            <a:ext cx="5327651" cy="4698802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 err="1"/>
              <a:t>Hashcat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3268D719-59B6-F2A3-5D2C-C479DCCB7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Rule-based Attacks. </a:t>
            </a:r>
            <a:r>
              <a:rPr b="0"/>
              <a:t>Define a rule of the password.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Dictionary Attacks. </a:t>
            </a:r>
            <a:r>
              <a:rPr b="0"/>
              <a:t>Search through a dictionary of common passwords.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 b="1"/>
            </a:pPr>
            <a:r>
              <a:t>Brute-Force Attacks. </a:t>
            </a:r>
            <a:r>
              <a:rPr b="0"/>
              <a:t>Search through 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 b="0"/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Attack modes: Brute-force, Combinator, Dictionary, Mask, Rule-based, Toggle-case and Hybrid.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7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78" name="Rectangle 3"/>
          <p:cNvGrpSpPr/>
          <p:nvPr/>
        </p:nvGrpSpPr>
        <p:grpSpPr>
          <a:xfrm>
            <a:off x="3210545" y="33983"/>
            <a:ext cx="5904658" cy="5859023"/>
            <a:chOff x="0" y="0"/>
            <a:chExt cx="5904656" cy="5859021"/>
          </a:xfrm>
        </p:grpSpPr>
        <p:sp>
          <p:nvSpPr>
            <p:cNvPr id="276" name="Rectangle"/>
            <p:cNvSpPr/>
            <p:nvPr/>
          </p:nvSpPr>
          <p:spPr>
            <a:xfrm>
              <a:off x="-1" y="-1"/>
              <a:ext cx="5904658" cy="585902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* General:…"/>
            <p:cNvSpPr txBox="1"/>
            <p:nvPr/>
          </p:nvSpPr>
          <p:spPr>
            <a:xfrm>
              <a:off x="-1" y="242190"/>
              <a:ext cx="5904658" cy="537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General: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-m,  --hash-type=NUM               Hash-type,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-a,  --attack-mode=NUM             Attack-mode, see references below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Benchmark: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-b,  --benchmark                   Run benchmark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Files: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-o,  --outfile=FILE                Define outfile for recovered hash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--outfile-format=NUM          Define outfile-format for recovered hash, see references below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--show                        Show cracked passwords only (see --username)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Resources: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-c,  --segment-size=NUM            Size in MB to cache from the wordfile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-n,  --threads=NUM                 Number of threads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Rules: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-r,  --rules-file=FILE             Rules-file use: -r 1.rule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-g,  --generate-rules=NUM          Generate NUM random rules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--generate-rules-func-min=NUM Force NUM functions per random rule min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--generate-rules-func-max=NUM Force NUM functions per random rule max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Toggle-Case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--toggle-min=NUM              Number of alphas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--toggle-max=NUM              Number of alphas in dictionary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Mask-attack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--pw-min=NUM                  Password-length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--pw-max=NUM                  Password-length maximum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Permutation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--perm-min=NUM                Filter words shorter than NUM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--perm-max=NUM                Filter words larger than NUM</a:t>
              </a:r>
            </a:p>
            <a:p>
              <a:pPr marL="285750" indent="-285750">
                <a:defRPr sz="1100" b="1">
                  <a:solidFill>
                    <a:srgbClr val="FFFFFF"/>
                  </a:solidFill>
                </a:defRPr>
              </a:pPr>
              <a:r>
                <a:t>* Table-Lookup attack-mode specific: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-t,  --table-file=FILE             Table file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--table-min=NUM               Number of chars in dictionary minimum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  --table-max=NUM               Number of chars in dictionary maximum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7B3B9-A88C-D44F-9DA6-751585E2D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4768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1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84" name="Rectangle 3"/>
          <p:cNvGrpSpPr/>
          <p:nvPr/>
        </p:nvGrpSpPr>
        <p:grpSpPr>
          <a:xfrm>
            <a:off x="3210545" y="33984"/>
            <a:ext cx="5904658" cy="3975643"/>
            <a:chOff x="0" y="0"/>
            <a:chExt cx="5904656" cy="3975642"/>
          </a:xfrm>
        </p:grpSpPr>
        <p:sp>
          <p:nvSpPr>
            <p:cNvPr id="282" name="Rectangle"/>
            <p:cNvSpPr/>
            <p:nvPr/>
          </p:nvSpPr>
          <p:spPr>
            <a:xfrm>
              <a:off x="-1" y="0"/>
              <a:ext cx="5904658" cy="397564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-a,  --attack-mode=NUM…"/>
            <p:cNvSpPr txBox="1"/>
            <p:nvPr/>
          </p:nvSpPr>
          <p:spPr>
            <a:xfrm>
              <a:off x="-1" y="227601"/>
              <a:ext cx="5904658" cy="3520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Attack Modes: 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0 = Straight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1 = Combination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2 = Toggle-Case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3 = Brute-force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4 = Permutation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5 = Table-Lookup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6 = Prince</a:t>
              </a:r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28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13183" y="971681"/>
            <a:ext cx="2746650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endParaRPr/>
          </a:p>
          <a:p>
            <a:pPr marL="285750" indent="-285750">
              <a:lnSpc>
                <a:spcPct val="80000"/>
              </a:lnSpc>
              <a:spcBef>
                <a:spcPts val="600"/>
              </a:spcBef>
              <a:defRPr sz="2700"/>
            </a:pPr>
            <a:r>
              <a:t>hashcat -m 0 myhash myfile.txt -o output.txt</a:t>
            </a:r>
          </a:p>
        </p:txBody>
      </p:sp>
      <p:grpSp>
        <p:nvGrpSpPr>
          <p:cNvPr id="290" name="Rectangle 3"/>
          <p:cNvGrpSpPr/>
          <p:nvPr/>
        </p:nvGrpSpPr>
        <p:grpSpPr>
          <a:xfrm>
            <a:off x="3347864" y="-1"/>
            <a:ext cx="5472608" cy="5658006"/>
            <a:chOff x="0" y="0"/>
            <a:chExt cx="5472607" cy="5658004"/>
          </a:xfrm>
        </p:grpSpPr>
        <p:sp>
          <p:nvSpPr>
            <p:cNvPr id="288" name="Rectangle"/>
            <p:cNvSpPr/>
            <p:nvPr/>
          </p:nvSpPr>
          <p:spPr>
            <a:xfrm>
              <a:off x="0" y="-1"/>
              <a:ext cx="5472608" cy="56580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-a,  --attack-mode=NUM…"/>
            <p:cNvSpPr txBox="1"/>
            <p:nvPr/>
          </p:nvSpPr>
          <p:spPr>
            <a:xfrm>
              <a:off x="0" y="59131"/>
              <a:ext cx="5472608" cy="553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-a,  --attack-mode=NUM 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-m hash-type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* Hash types: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 0 =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10 = md5($pass.$salt)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20 = md5($salt.$pass)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30 = md5(unicode($pass).$salt)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40 = md5($salt.unicode($pass))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50 = HMAC-MD5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 60 = HMAC-MD5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100 = SHA1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110 = sha1($pass.$salt)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120 = sha1($salt.$pass)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130 = sha1(unicode($pass).$salt)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140 = sha1($salt.unicode($pass))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150 = HMAC-SHA1 (key = $pass)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160 = HMAC-SHA1 (key = 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200 = MySQL323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300 = MySQL4.1/MySQL5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400 = phpass, MD5(Wordpress), MD5(phpBB3), MD5(Joomla)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500 = md5crypt, MD5(Unix), FreeBSD MD5, Cisco-IOS MD5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 900 = MD4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1000 = NTLM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1400 =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1410 = sha256($pass.$salt)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5500 = NetNTLMv1-VANILLA / NetNTLMv1-ESS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5600 = NetNTLMv2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5700 = Cisco-IOS SHA256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8900 = scrypt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  9200 = Cisco $8$</a:t>
              </a:r>
            </a:p>
            <a:p>
              <a:pPr marL="285750" indent="-285750">
                <a:defRPr sz="1100">
                  <a:solidFill>
                    <a:srgbClr val="FFFFFF"/>
                  </a:solidFill>
                </a:defRPr>
              </a:pPr>
              <a:r>
                <a:t>10000 = Django (PBKDF2-SHA256)</a:t>
              </a:r>
            </a:p>
          </p:txBody>
        </p:sp>
      </p:grp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- Outputs</a:t>
            </a:r>
          </a:p>
        </p:txBody>
      </p:sp>
      <p:grpSp>
        <p:nvGrpSpPr>
          <p:cNvPr id="295" name="Rectangle 3"/>
          <p:cNvGrpSpPr/>
          <p:nvPr/>
        </p:nvGrpSpPr>
        <p:grpSpPr>
          <a:xfrm>
            <a:off x="4427983" y="609863"/>
            <a:ext cx="4320482" cy="4938306"/>
            <a:chOff x="0" y="0"/>
            <a:chExt cx="4320480" cy="4938305"/>
          </a:xfrm>
        </p:grpSpPr>
        <p:sp>
          <p:nvSpPr>
            <p:cNvPr id="293" name="Rectangle"/>
            <p:cNvSpPr/>
            <p:nvPr/>
          </p:nvSpPr>
          <p:spPr>
            <a:xfrm>
              <a:off x="-1" y="0"/>
              <a:ext cx="4320482" cy="49383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Output format…"/>
            <p:cNvSpPr txBox="1"/>
            <p:nvPr/>
          </p:nvSpPr>
          <p:spPr>
            <a:xfrm>
              <a:off x="-1" y="48532"/>
              <a:ext cx="4320482" cy="4841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Output format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1 = hash[:salt]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2 = 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3 = hash[:salt]:plain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4 = 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5 = hash[:salt]:hex_plain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6 = 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7 = hash[:salt]:plain:hex_plain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8 = 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 9 = hash[:salt]:crackpos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10 = 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11 = hash[:salt]:plain:crackpos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12 = 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13 = hash[:salt]:hex_plain:crackpos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14 = plain:hex_plain:crackpos</a:t>
              </a:r>
            </a:p>
            <a:p>
              <a:pPr marL="285750" indent="-285750">
                <a:defRPr>
                  <a:solidFill>
                    <a:srgbClr val="FFFFFF"/>
                  </a:solidFill>
                </a:defRPr>
              </a:pPr>
              <a:r>
                <a:t>   15 = hash[:salt]:plain:hex_plain:crackpos</a:t>
              </a:r>
            </a:p>
          </p:txBody>
        </p:sp>
      </p:grpSp>
      <p:sp>
        <p:nvSpPr>
          <p:cNvPr id="296" name="Content Placeholder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Content Placeholder 2"/>
          <p:cNvSpPr txBox="1"/>
          <p:nvPr/>
        </p:nvSpPr>
        <p:spPr>
          <a:xfrm>
            <a:off x="395536" y="1057299"/>
            <a:ext cx="3826769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[options] hashfile [mask|wordfiles|directories]</a:t>
            </a:r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r>
              <a:t>hashcat -m 0 myhash myfile.txt -o output.txt</a:t>
            </a:r>
          </a:p>
          <a:p>
            <a:pPr defTabSz="576072">
              <a:lnSpc>
                <a:spcPct val="90000"/>
              </a:lnSpc>
              <a:spcBef>
                <a:spcPts val="400"/>
              </a:spcBef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  <a:p>
            <a:pPr marL="180022" indent="-180022" defTabSz="576072">
              <a:lnSpc>
                <a:spcPct val="90000"/>
              </a:lnSpc>
              <a:spcBef>
                <a:spcPts val="400"/>
              </a:spcBef>
              <a:buSzPct val="100000"/>
              <a:buFont typeface="Arial"/>
              <a:buChar char="•"/>
              <a:defRPr sz="1827"/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1400 mytext.txt words.txt</a:t>
            </a:r>
          </a:p>
        </p:txBody>
      </p:sp>
      <p:pic>
        <p:nvPicPr>
          <p:cNvPr id="30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7" y="284834"/>
            <a:ext cx="6912228" cy="4600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38403" y="4811479"/>
            <a:ext cx="8435280" cy="661683"/>
          </a:xfrm>
          <a:prstGeom prst="rect">
            <a:avLst/>
          </a:prstGeom>
        </p:spPr>
        <p:txBody>
          <a:bodyPr/>
          <a:lstStyle/>
          <a:p>
            <a:pPr marL="260032" indent="-260032" defTabSz="832104">
              <a:lnSpc>
                <a:spcPct val="80000"/>
              </a:lnSpc>
              <a:spcBef>
                <a:spcPts val="400"/>
              </a:spcBef>
              <a:defRPr sz="1820"/>
            </a:pPr>
            <a:endParaRPr/>
          </a:p>
          <a:p>
            <a:pPr marL="0" indent="0" defTabSz="832104">
              <a:lnSpc>
                <a:spcPct val="80000"/>
              </a:lnSpc>
              <a:spcBef>
                <a:spcPts val="400"/>
              </a:spcBef>
              <a:buSzTx/>
              <a:buNone/>
              <a:defRPr sz="1820"/>
            </a:pPr>
            <a:r>
              <a:t>hashcat -m 1000 mytextnt.txt words.txt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250725"/>
            <a:ext cx="6948266" cy="456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1"/>
          <p:cNvSpPr txBox="1">
            <a:spLocks noGrp="1"/>
          </p:cNvSpPr>
          <p:nvPr>
            <p:ph type="title"/>
          </p:nvPr>
        </p:nvSpPr>
        <p:spPr>
          <a:xfrm>
            <a:off x="0" y="-94828"/>
            <a:ext cx="8229600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Combinational Attack (-a 1)</a:t>
            </a:r>
          </a:p>
        </p:txBody>
      </p:sp>
      <p:grpSp>
        <p:nvGrpSpPr>
          <p:cNvPr id="310" name="Rectangle 3"/>
          <p:cNvGrpSpPr/>
          <p:nvPr/>
        </p:nvGrpSpPr>
        <p:grpSpPr>
          <a:xfrm>
            <a:off x="6948264" y="1568894"/>
            <a:ext cx="1512169" cy="1463041"/>
            <a:chOff x="0" y="0"/>
            <a:chExt cx="1512168" cy="1463039"/>
          </a:xfrm>
        </p:grpSpPr>
        <p:sp>
          <p:nvSpPr>
            <p:cNvPr id="308" name="Rectangle"/>
            <p:cNvSpPr/>
            <p:nvPr/>
          </p:nvSpPr>
          <p:spPr>
            <a:xfrm>
              <a:off x="0" y="28894"/>
              <a:ext cx="1512169" cy="1405251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jam…"/>
            <p:cNvSpPr txBox="1"/>
            <p:nvPr/>
          </p:nvSpPr>
          <p:spPr>
            <a:xfrm>
              <a:off x="0" y="-1"/>
              <a:ext cx="1512169" cy="146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</a:t>
              </a:r>
            </a:p>
          </p:txBody>
        </p:sp>
      </p:grpSp>
      <p:grpSp>
        <p:nvGrpSpPr>
          <p:cNvPr id="313" name="Rectangle 4"/>
          <p:cNvGrpSpPr/>
          <p:nvPr/>
        </p:nvGrpSpPr>
        <p:grpSpPr>
          <a:xfrm>
            <a:off x="7164288" y="3607477"/>
            <a:ext cx="1512169" cy="1120141"/>
            <a:chOff x="0" y="0"/>
            <a:chExt cx="1512168" cy="1120139"/>
          </a:xfrm>
        </p:grpSpPr>
        <p:sp>
          <p:nvSpPr>
            <p:cNvPr id="311" name="Rectangle"/>
            <p:cNvSpPr/>
            <p:nvPr/>
          </p:nvSpPr>
          <p:spPr>
            <a:xfrm>
              <a:off x="0" y="42111"/>
              <a:ext cx="1512169" cy="103591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car…"/>
            <p:cNvSpPr txBox="1"/>
            <p:nvPr/>
          </p:nvSpPr>
          <p:spPr>
            <a:xfrm>
              <a:off x="0" y="-1"/>
              <a:ext cx="1512169" cy="1120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call</a:t>
              </a:r>
            </a:p>
          </p:txBody>
        </p:sp>
      </p:grpSp>
      <p:sp>
        <p:nvSpPr>
          <p:cNvPr id="314" name="Rectangle 5"/>
          <p:cNvSpPr txBox="1"/>
          <p:nvPr/>
        </p:nvSpPr>
        <p:spPr>
          <a:xfrm>
            <a:off x="131906" y="857671"/>
            <a:ext cx="644020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Hashcat -m 0 -a 1 hash.txt dict1.txt dict2.txt</a:t>
            </a:r>
          </a:p>
        </p:txBody>
      </p:sp>
      <p:grpSp>
        <p:nvGrpSpPr>
          <p:cNvPr id="317" name="Rectangle 6"/>
          <p:cNvGrpSpPr/>
          <p:nvPr/>
        </p:nvGrpSpPr>
        <p:grpSpPr>
          <a:xfrm>
            <a:off x="418501" y="2300414"/>
            <a:ext cx="5328594" cy="3349503"/>
            <a:chOff x="0" y="0"/>
            <a:chExt cx="5328592" cy="3349502"/>
          </a:xfrm>
        </p:grpSpPr>
        <p:sp>
          <p:nvSpPr>
            <p:cNvPr id="315" name="Rectangle"/>
            <p:cNvSpPr/>
            <p:nvPr/>
          </p:nvSpPr>
          <p:spPr>
            <a:xfrm>
              <a:off x="-1" y="0"/>
              <a:ext cx="5328594" cy="334950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jamcar…"/>
            <p:cNvSpPr txBox="1"/>
            <p:nvPr/>
          </p:nvSpPr>
          <p:spPr>
            <a:xfrm>
              <a:off x="-1" y="85981"/>
              <a:ext cx="5328594" cy="3177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Jamiecar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jarcat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jimmycat</a:t>
              </a:r>
            </a:p>
            <a:p>
              <a:pPr marL="285750" indent="-285750">
                <a:defRPr sz="2200">
                  <a:solidFill>
                    <a:srgbClr val="FFFFFF"/>
                  </a:solidFill>
                </a:defRPr>
              </a:pPr>
              <a:r>
                <a:t>jamiecat</a:t>
              </a:r>
            </a:p>
          </p:txBody>
        </p:sp>
      </p:grpSp>
      <p:sp>
        <p:nvSpPr>
          <p:cNvPr id="318" name="Rectangle 7"/>
          <p:cNvSpPr txBox="1"/>
          <p:nvPr/>
        </p:nvSpPr>
        <p:spPr>
          <a:xfrm>
            <a:off x="6948264" y="1134888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dict1.txt</a:t>
            </a:r>
          </a:p>
        </p:txBody>
      </p:sp>
      <p:sp>
        <p:nvSpPr>
          <p:cNvPr id="319" name="Rectangle 8"/>
          <p:cNvSpPr txBox="1"/>
          <p:nvPr/>
        </p:nvSpPr>
        <p:spPr>
          <a:xfrm>
            <a:off x="6961602" y="3268455"/>
            <a:ext cx="134380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Lucida Console"/>
                <a:ea typeface="Lucida Console"/>
                <a:cs typeface="Lucida Console"/>
                <a:sym typeface="Lucida Console"/>
              </a:defRPr>
            </a:lvl1pPr>
          </a:lstStyle>
          <a:p>
            <a:r>
              <a:t>dict2.txt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468312" y="569267"/>
            <a:ext cx="5327651" cy="457646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3200" dirty="0"/>
              <a:t>Brute Force (-a 3)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A814B5B1-F69E-1EFA-1181-6FBF08CB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1057299"/>
            <a:ext cx="3826769" cy="3771638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[options] hashfile [mask|wordfiles|directories]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endParaRPr/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900"/>
            </a:pPr>
            <a:r>
              <a:t>hashcat -m 0 myhash myfile.txt -o output.txt</a:t>
            </a:r>
          </a:p>
        </p:txBody>
      </p:sp>
      <p:grpSp>
        <p:nvGrpSpPr>
          <p:cNvPr id="331" name="Rectangle 3"/>
          <p:cNvGrpSpPr/>
          <p:nvPr/>
        </p:nvGrpSpPr>
        <p:grpSpPr>
          <a:xfrm>
            <a:off x="4222303" y="785663"/>
            <a:ext cx="4921697" cy="4203686"/>
            <a:chOff x="0" y="0"/>
            <a:chExt cx="4921696" cy="4203684"/>
          </a:xfrm>
        </p:grpSpPr>
        <p:sp>
          <p:nvSpPr>
            <p:cNvPr id="329" name="Rectangle"/>
            <p:cNvSpPr/>
            <p:nvPr/>
          </p:nvSpPr>
          <p:spPr>
            <a:xfrm>
              <a:off x="-1" y="-1"/>
              <a:ext cx="4921698" cy="420368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285750" indent="-285750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Custom charsets:…"/>
            <p:cNvSpPr txBox="1"/>
            <p:nvPr/>
          </p:nvSpPr>
          <p:spPr>
            <a:xfrm>
              <a:off x="-1" y="328922"/>
              <a:ext cx="4921698" cy="354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Custom charsets: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-1,  --custom-charset1=CS          User-defined charsets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-2,  --custom-charset2=CS          Example: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-3,  --custom-charset3=CS          --custom-charset1=?dabcdef : sets charset ?1 to 0123456789abcdef 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-4,  --custom-charset4=CS          -2 mycharset.hcchr : sets charset ?2 to chars contained in file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Character sets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?l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?u = ABCDEFGHIJKLMNOPQRSTUVWXYZ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?d = 0123456789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?s =  !"#$%&amp;'()*+,-./:;&lt;=&gt;?@[\]^_`{|}~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?a = ?l?u?d?s</a:t>
              </a:r>
            </a:p>
            <a:p>
              <a:pPr marL="285750" indent="-285750">
                <a:defRPr sz="1400">
                  <a:solidFill>
                    <a:srgbClr val="FFFFFF"/>
                  </a:solidFill>
                </a:defRPr>
              </a:pPr>
              <a:r>
                <a:t>   ?b = 0x00 - 0xff</a:t>
              </a:r>
            </a:p>
          </p:txBody>
        </p:sp>
      </p:grp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xfrm>
            <a:off x="34545" y="-166837"/>
            <a:ext cx="8229601" cy="9525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t>Hashcat – Brute Force</a:t>
            </a:r>
          </a:p>
        </p:txBody>
      </p:sp>
      <p:sp>
        <p:nvSpPr>
          <p:cNvPr id="33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95536" y="3649588"/>
            <a:ext cx="7200801" cy="161139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abcdefghijklmnopqrstuvwxyz0123456789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abcdefghijklmnopqrstuvwxyz?d</a:t>
            </a: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defRPr sz="2700"/>
            </a:pPr>
            <a:r>
              <a:t>-1 ?l0123456789-1 ?l?d</a:t>
            </a:r>
          </a:p>
        </p:txBody>
      </p:sp>
      <p:grpSp>
        <p:nvGrpSpPr>
          <p:cNvPr id="337" name="Rectangle 3"/>
          <p:cNvGrpSpPr/>
          <p:nvPr/>
        </p:nvGrpSpPr>
        <p:grpSpPr>
          <a:xfrm>
            <a:off x="4222303" y="785664"/>
            <a:ext cx="4921697" cy="2143844"/>
            <a:chOff x="0" y="0"/>
            <a:chExt cx="4921696" cy="2143843"/>
          </a:xfrm>
        </p:grpSpPr>
        <p:sp>
          <p:nvSpPr>
            <p:cNvPr id="335" name="Rectangle"/>
            <p:cNvSpPr/>
            <p:nvPr/>
          </p:nvSpPr>
          <p:spPr>
            <a:xfrm>
              <a:off x="-1" y="0"/>
              <a:ext cx="4921698" cy="214384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aaaaaaaa…"/>
            <p:cNvSpPr txBox="1"/>
            <p:nvPr/>
          </p:nvSpPr>
          <p:spPr>
            <a:xfrm>
              <a:off x="-1" y="270551"/>
              <a:ext cx="4921698" cy="160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aaaaaaaa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aaaaaaab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zzzzzzzz</a:t>
              </a:r>
            </a:p>
          </p:txBody>
        </p:sp>
      </p:grpSp>
      <p:sp>
        <p:nvSpPr>
          <p:cNvPr id="338" name="Rectangle 4"/>
          <p:cNvSpPr txBox="1"/>
          <p:nvPr/>
        </p:nvSpPr>
        <p:spPr>
          <a:xfrm>
            <a:off x="54761" y="980423"/>
            <a:ext cx="457200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/>
            <a:r>
              <a:t> ?l = abcdefghijklmnopqrstuvwxyz</a:t>
            </a:r>
          </a:p>
          <a:p>
            <a:pPr marL="285750" indent="-285750"/>
            <a:r>
              <a:t>   ?u = ABCDEFGHIJKLMNOPQRSTUVWXYZ</a:t>
            </a:r>
          </a:p>
          <a:p>
            <a:pPr marL="285750" indent="-285750"/>
            <a:r>
              <a:t>   ?d = 0123456789</a:t>
            </a:r>
          </a:p>
          <a:p>
            <a:pPr marL="285750" indent="-285750"/>
            <a:r>
              <a:t>   ?s =  !"#$%&amp;'()*+,-./:;&lt;=&gt;?@[\]^_`{|}~</a:t>
            </a:r>
          </a:p>
          <a:p>
            <a:pPr marL="285750" indent="-285750"/>
            <a:r>
              <a:t>   ?a = ?l?u?d?s</a:t>
            </a:r>
          </a:p>
          <a:p>
            <a:pPr marL="285750" indent="-285750"/>
            <a:r>
              <a:t>   ?b = 0x00 - 0xff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79511" y="1201316"/>
            <a:ext cx="3600401" cy="424847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hashcat -a 3 -m 1000  mytextlm.txt ?l?l?l?l?l?l?l?l</a:t>
            </a:r>
            <a:br/>
            <a:endParaRPr/>
          </a:p>
          <a:p>
            <a:pPr marL="0" indent="0">
              <a:buSzTx/>
              <a:buNone/>
            </a:pPr>
            <a:r>
              <a:t>[keyspace: aaaaaaaa – zzzzzzzz]</a:t>
            </a:r>
          </a:p>
        </p:txBody>
      </p:sp>
      <p:grpSp>
        <p:nvGrpSpPr>
          <p:cNvPr id="344" name="Rectangle 3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2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Input.Mode: Mask (?l) [1]…"/>
            <p:cNvSpPr txBox="1"/>
            <p:nvPr/>
          </p:nvSpPr>
          <p:spPr>
            <a:xfrm>
              <a:off x="-1" y="119154"/>
              <a:ext cx="4921698" cy="542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26/26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676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676/676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17576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17576/17576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(?l?l?l?l)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456976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271188/456976 (59.34%)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14E40E-DE42-9643-92EA-446727B4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0"/>
            <a:ext cx="72120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1"/>
          <p:cNvSpPr txBox="1">
            <a:spLocks noGrp="1"/>
          </p:cNvSpPr>
          <p:nvPr>
            <p:ph type="title"/>
          </p:nvPr>
        </p:nvSpPr>
        <p:spPr>
          <a:xfrm>
            <a:off x="34482" y="51250"/>
            <a:ext cx="8229601" cy="952501"/>
          </a:xfrm>
          <a:prstGeom prst="rect">
            <a:avLst/>
          </a:prstGeom>
        </p:spPr>
        <p:txBody>
          <a:bodyPr/>
          <a:lstStyle/>
          <a:p>
            <a:pPr algn="l" defTabSz="649223">
              <a:defRPr sz="2768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47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481" y="4009628"/>
            <a:ext cx="4032450" cy="1224137"/>
          </a:xfrm>
          <a:prstGeom prst="rect">
            <a:avLst/>
          </a:prstGeom>
        </p:spPr>
        <p:txBody>
          <a:bodyPr/>
          <a:lstStyle/>
          <a:p>
            <a:pPr marL="274320" indent="-274320" defTabSz="877823">
              <a:lnSpc>
                <a:spcPct val="80000"/>
              </a:lnSpc>
              <a:spcBef>
                <a:spcPts val="600"/>
              </a:spcBef>
              <a:defRPr sz="2784" b="1"/>
            </a:pPr>
            <a:r>
              <a:t>hashcat -a 3 -m 1000  mytextlm.txt hel?l </a:t>
            </a:r>
            <a:br/>
            <a:r>
              <a:rPr b="0"/>
              <a:t>[keyspace: hela - help]</a:t>
            </a:r>
          </a:p>
        </p:txBody>
      </p:sp>
      <p:grpSp>
        <p:nvGrpSpPr>
          <p:cNvPr id="350" name="Rectangle 4"/>
          <p:cNvGrpSpPr/>
          <p:nvPr/>
        </p:nvGrpSpPr>
        <p:grpSpPr>
          <a:xfrm>
            <a:off x="4283967" y="51250"/>
            <a:ext cx="4921698" cy="5663752"/>
            <a:chOff x="0" y="0"/>
            <a:chExt cx="4921696" cy="5663750"/>
          </a:xfrm>
        </p:grpSpPr>
        <p:sp>
          <p:nvSpPr>
            <p:cNvPr id="348" name="Rectangle"/>
            <p:cNvSpPr/>
            <p:nvPr/>
          </p:nvSpPr>
          <p:spPr>
            <a:xfrm>
              <a:off x="-1" y="-1"/>
              <a:ext cx="4921698" cy="566375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Input.Mode: Mask (h) [1]…"/>
            <p:cNvSpPr txBox="1"/>
            <p:nvPr/>
          </p:nvSpPr>
          <p:spPr>
            <a:xfrm>
              <a:off x="-1" y="30254"/>
              <a:ext cx="4921698" cy="560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(h) [1]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(he) [2]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(hel) [3]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1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0/1 hashes, 0/1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1/1 (100.00%)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0333c27eb4b9401d91fef02a9f74840e:help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200" b="1">
                  <a:solidFill>
                    <a:srgbClr val="FFFFFF"/>
                  </a:solidFill>
                </a:defRPr>
              </a:pPr>
              <a:r>
                <a:t>Input.Mode: Mask (hel?l) [4]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Index.....: 0/1 (segment), 26 (words), 0 (bytes)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Progress..: 16/26 (61.54%)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2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>
            <a:spLocks noGrp="1"/>
          </p:cNvSpPr>
          <p:nvPr>
            <p:ph type="title"/>
          </p:nvPr>
        </p:nvSpPr>
        <p:spPr>
          <a:xfrm>
            <a:off x="34482" y="51249"/>
            <a:ext cx="8229601" cy="115006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 defTabSz="822959">
              <a:defRPr sz="3509">
                <a:solidFill>
                  <a:srgbClr val="C00000"/>
                </a:solidFill>
              </a:defRPr>
            </a:pPr>
            <a:r>
              <a:t>Hashcat – </a:t>
            </a:r>
            <a:br/>
            <a:r>
              <a:t>Brute Force</a:t>
            </a:r>
          </a:p>
        </p:txBody>
      </p:sp>
      <p:sp>
        <p:nvSpPr>
          <p:cNvPr id="353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79511" y="4225652"/>
            <a:ext cx="8280922" cy="122413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hashcat -a 3 -m 1000  mytextlm.txt  hel?d </a:t>
            </a:r>
            <a:br/>
            <a:r>
              <a:rPr b="0"/>
              <a:t>[keyspace: hela - help]</a:t>
            </a:r>
          </a:p>
        </p:txBody>
      </p:sp>
      <p:grpSp>
        <p:nvGrpSpPr>
          <p:cNvPr id="356" name="Rectangle 3"/>
          <p:cNvGrpSpPr/>
          <p:nvPr/>
        </p:nvGrpSpPr>
        <p:grpSpPr>
          <a:xfrm>
            <a:off x="3342385" y="449723"/>
            <a:ext cx="4921698" cy="3329941"/>
            <a:chOff x="0" y="0"/>
            <a:chExt cx="4921696" cy="3329940"/>
          </a:xfrm>
        </p:grpSpPr>
        <p:sp>
          <p:nvSpPr>
            <p:cNvPr id="354" name="Rectangle"/>
            <p:cNvSpPr/>
            <p:nvPr/>
          </p:nvSpPr>
          <p:spPr>
            <a:xfrm>
              <a:off x="0" y="58067"/>
              <a:ext cx="4921697" cy="3213806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……"/>
            <p:cNvSpPr txBox="1"/>
            <p:nvPr/>
          </p:nvSpPr>
          <p:spPr>
            <a:xfrm>
              <a:off x="0" y="-1"/>
              <a:ext cx="4921697" cy="3329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…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b1b735762130797915df96acf5bf09b8:hel9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Mask (hel?d) [4]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0/1 (segment), 10 (words), 0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10/10 (100.00%)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Running...: --:--:--:--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Estimated.: --:--:--:--</a:t>
              </a:r>
            </a:p>
          </p:txBody>
        </p:sp>
      </p:grp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itle 1"/>
          <p:cNvSpPr txBox="1">
            <a:spLocks noGrp="1"/>
          </p:cNvSpPr>
          <p:nvPr>
            <p:ph type="title"/>
          </p:nvPr>
        </p:nvSpPr>
        <p:spPr>
          <a:xfrm>
            <a:off x="468312" y="541436"/>
            <a:ext cx="5327651" cy="4859984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3200" dirty="0"/>
              <a:t>Rules and Lists</a:t>
            </a:r>
            <a:br>
              <a:rPr sz="3200" dirty="0"/>
            </a:br>
            <a:br>
              <a:rPr sz="320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cat sitting on a table&#10;&#10;Description automatically generated with medium confidence">
            <a:extLst>
              <a:ext uri="{FF2B5EF4-FFF2-40B4-BE49-F238E27FC236}">
                <a16:creationId xmlns:a16="http://schemas.microsoft.com/office/drawing/2014/main" id="{9C9DEF50-258F-EF70-6B95-AA0A3DDB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8" y="1123950"/>
            <a:ext cx="4064000" cy="3467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62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3" name="Rectangle 10"/>
          <p:cNvSpPr txBox="1"/>
          <p:nvPr/>
        </p:nvSpPr>
        <p:spPr>
          <a:xfrm>
            <a:off x="420088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123456</a:t>
            </a:r>
          </a:p>
          <a:p>
            <a:r>
              <a:t>12345</a:t>
            </a:r>
          </a:p>
          <a:p>
            <a:r>
              <a:t>123456789</a:t>
            </a:r>
          </a:p>
          <a:p>
            <a:r>
              <a:t>password</a:t>
            </a:r>
          </a:p>
          <a:p>
            <a:r>
              <a:t>iloveyou</a:t>
            </a:r>
          </a:p>
          <a:p>
            <a:r>
              <a:t>princess</a:t>
            </a:r>
          </a:p>
          <a:p>
            <a:r>
              <a:t>1234567</a:t>
            </a:r>
          </a:p>
          <a:p>
            <a:r>
              <a:t>rockyou</a:t>
            </a:r>
          </a:p>
          <a:p>
            <a:r>
              <a:t>12345678</a:t>
            </a:r>
          </a:p>
        </p:txBody>
      </p:sp>
      <p:sp>
        <p:nvSpPr>
          <p:cNvPr id="364" name="Rectangle 11"/>
          <p:cNvSpPr txBox="1"/>
          <p:nvPr/>
        </p:nvSpPr>
        <p:spPr>
          <a:xfrm>
            <a:off x="51947" y="625252"/>
            <a:ext cx="7976438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wc -l /usr/share/wordlists/rockyou.txt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14344392 /usr/share/wordlists/rockyou.txt</a:t>
            </a:r>
          </a:p>
        </p:txBody>
      </p:sp>
      <p:sp>
        <p:nvSpPr>
          <p:cNvPr id="365" name="Rectangle 12"/>
          <p:cNvSpPr txBox="1"/>
          <p:nvPr/>
        </p:nvSpPr>
        <p:spPr>
          <a:xfrm>
            <a:off x="1619671" y="2243079"/>
            <a:ext cx="4572001" cy="288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abc123</a:t>
            </a:r>
          </a:p>
          <a:p>
            <a:r>
              <a:t>nicole</a:t>
            </a:r>
          </a:p>
          <a:p>
            <a:r>
              <a:t>daniel</a:t>
            </a:r>
          </a:p>
          <a:p>
            <a:r>
              <a:t>babygirl</a:t>
            </a:r>
          </a:p>
          <a:p>
            <a:r>
              <a:t>monkey</a:t>
            </a:r>
          </a:p>
          <a:p>
            <a:r>
              <a:t>lovely</a:t>
            </a:r>
          </a:p>
          <a:p>
            <a:r>
              <a:t>jessica</a:t>
            </a:r>
          </a:p>
          <a:p>
            <a:r>
              <a:t>anthony</a:t>
            </a:r>
          </a:p>
          <a:p>
            <a:r>
              <a:t>friends</a:t>
            </a:r>
          </a:p>
          <a:p>
            <a:r>
              <a:t>butterfly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34482" y="-238845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Password List</a:t>
            </a:r>
          </a:p>
        </p:txBody>
      </p:sp>
      <p:grpSp>
        <p:nvGrpSpPr>
          <p:cNvPr id="369" name="Rectangle 14"/>
          <p:cNvGrpSpPr/>
          <p:nvPr/>
        </p:nvGrpSpPr>
        <p:grpSpPr>
          <a:xfrm>
            <a:off x="3059831" y="1489348"/>
            <a:ext cx="6110632" cy="4320481"/>
            <a:chOff x="0" y="0"/>
            <a:chExt cx="6110630" cy="4320480"/>
          </a:xfrm>
        </p:grpSpPr>
        <p:sp>
          <p:nvSpPr>
            <p:cNvPr id="367" name="Rectangle"/>
            <p:cNvSpPr/>
            <p:nvPr/>
          </p:nvSpPr>
          <p:spPr>
            <a:xfrm>
              <a:off x="-1" y="-1"/>
              <a:ext cx="6110632" cy="4320482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ot@kali:~# hashcat -m 0 mytextmd.txt /usr/share/wordlists/rockyou.txt…"/>
            <p:cNvSpPr txBox="1"/>
            <p:nvPr/>
          </p:nvSpPr>
          <p:spPr>
            <a:xfrm>
              <a:off x="-1" y="171420"/>
              <a:ext cx="6110632" cy="3977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root@kali:~# </a:t>
              </a:r>
              <a:r>
                <a:rPr b="1"/>
                <a:t>hashcat -m 0 mytextmd.txt /usr/share/wordlists/rockyou.txt 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 b="1"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Added hashes from file mytextmd.txt: 1 (1 salts)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Activating quick-digest mode for single-hash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All hashes have been recovered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endParaRPr/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Input.Mode: Dict (/usr/share/wordlists/rockyou.txt)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Index.....: 1/5 (segment), 3627099 (words), 33550339 (bytes)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Recovered.: 1/1 hashes, 1/1 salts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Speed/sec.: - plains, - words</a:t>
              </a:r>
            </a:p>
            <a:p>
              <a:pPr>
                <a:defRPr sz="1400">
                  <a:solidFill>
                    <a:srgbClr val="FFFFFF"/>
                  </a:solidFill>
                </a:defRPr>
              </a:pPr>
              <a:r>
                <a:t>Progress..: 4/3627099 (0.00%)</a:t>
              </a:r>
            </a:p>
          </p:txBody>
        </p:sp>
      </p:grp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2" name="Rectangle 8"/>
          <p:cNvSpPr txBox="1"/>
          <p:nvPr/>
        </p:nvSpPr>
        <p:spPr>
          <a:xfrm>
            <a:off x="107503" y="100521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3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Rules</a:t>
            </a:r>
          </a:p>
        </p:txBody>
      </p:sp>
      <p:sp>
        <p:nvSpPr>
          <p:cNvPr id="374" name="Rectangle 2"/>
          <p:cNvSpPr txBox="1"/>
          <p:nvPr/>
        </p:nvSpPr>
        <p:spPr>
          <a:xfrm>
            <a:off x="107503" y="3037344"/>
            <a:ext cx="7957392" cy="22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endParaRPr/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root@kali:~# ls /usr/share/hashcat/rules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best64.rule                  specific.rule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combinator.rule              T0XlC-insert_00-99_1950-2050_toprules_0_F.rule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d3ad0ne.rule                 T0XlC-insert_space_and_special_0_F.rule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dive.rule                    T0XlC-insert_top_100_passwords_1_G.rule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generated.rule               T0XlC.rule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Incisive-leetspeak.rule      T0XlCv1.rule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InsidePro-HashManager.rule   toggles1.rule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InsidePro-PasswordsPro.rule  toggles2.rule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leetspeak.rule               toggles3.rule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Ninja-leetspeak.rule         toggles4.rule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oscommerce.rule              toggles5.rule</a:t>
            </a:r>
          </a:p>
          <a:p>
            <a:pPr>
              <a:defRPr sz="1200"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rockyou-30000.rule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77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Rectangle 8"/>
          <p:cNvSpPr txBox="1"/>
          <p:nvPr/>
        </p:nvSpPr>
        <p:spPr>
          <a:xfrm>
            <a:off x="-1" y="-22624"/>
            <a:ext cx="8928994" cy="202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Name 	Function 	Description 	Example Rule 	Input Word 	Output Word</a:t>
            </a:r>
          </a:p>
          <a:p>
            <a:pPr>
              <a:defRPr sz="1600"/>
            </a:pPr>
            <a:r>
              <a:t>Nothing 	: 	Do nothing 	                   : 	p@ssW0rd 	p@ssW0rd</a:t>
            </a:r>
          </a:p>
          <a:p>
            <a:pPr>
              <a:defRPr sz="1600"/>
            </a:pPr>
            <a:r>
              <a:t>Lowercase l 	Lowercase 	                    l 	p@ssW0rd 	p@ssw0rd</a:t>
            </a:r>
          </a:p>
          <a:p>
            <a:pPr>
              <a:defRPr sz="1600"/>
            </a:pPr>
            <a:r>
              <a:t>Uppercase u 	Uppercase 	                    u 	p@ssW0rd 	P@SSW0RD</a:t>
            </a:r>
          </a:p>
          <a:p>
            <a:pPr>
              <a:defRPr sz="1600"/>
            </a:pPr>
            <a:r>
              <a:t>Capitalize 	c 	Capitalize 1st, lower rest 	c 	p@ssW0rd 	P@ssw0rd</a:t>
            </a:r>
          </a:p>
          <a:p>
            <a:pPr>
              <a:defRPr sz="1600"/>
            </a:pPr>
            <a:r>
              <a:t>Append 	$X 	Append character X to end 	$1 	p@ssW0rd 	p@ssW0rd1</a:t>
            </a:r>
          </a:p>
          <a:p>
            <a:pPr>
              <a:defRPr sz="1600"/>
            </a:pPr>
            <a:r>
              <a:t>Prepend 	^X 	Prepend character X to front 	^1 	p@ssW0rd 	1p@ssW0rd</a:t>
            </a:r>
          </a:p>
          <a:p>
            <a:pPr>
              <a:defRPr sz="1600"/>
            </a:pPr>
            <a:r>
              <a:t>Replace 	sXY 	Replace all instances of X with Y 	ss$ 	p@ssW0rd 	p@$$W0rd</a:t>
            </a:r>
          </a:p>
        </p:txBody>
      </p:sp>
      <p:sp>
        <p:nvSpPr>
          <p:cNvPr id="379" name="Rectangle 4"/>
          <p:cNvSpPr txBox="1"/>
          <p:nvPr/>
        </p:nvSpPr>
        <p:spPr>
          <a:xfrm>
            <a:off x="5724128" y="2030101"/>
            <a:ext cx="7173215" cy="388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:</a:t>
            </a:r>
          </a:p>
          <a:p>
            <a:pPr>
              <a:defRPr sz="1000"/>
            </a:pPr>
            <a:r>
              <a:t>#Lowercase</a:t>
            </a:r>
          </a:p>
          <a:p>
            <a:pPr>
              <a:defRPr sz="1000"/>
            </a:pPr>
            <a:r>
              <a:t>l</a:t>
            </a:r>
          </a:p>
          <a:p>
            <a:pPr>
              <a:defRPr sz="1000"/>
            </a:pPr>
            <a:r>
              <a:t>#Uppercase</a:t>
            </a:r>
          </a:p>
          <a:p>
            <a:pPr>
              <a:defRPr sz="1000"/>
            </a:pPr>
            <a:r>
              <a:t>u</a:t>
            </a:r>
          </a:p>
          <a:p>
            <a:pPr>
              <a:defRPr sz="1000"/>
            </a:pPr>
            <a:r>
              <a:t>#Capitalise first character</a:t>
            </a:r>
          </a:p>
          <a:p>
            <a:pPr>
              <a:defRPr sz="1000"/>
            </a:pPr>
            <a:r>
              <a:t>c</a:t>
            </a:r>
          </a:p>
          <a:p>
            <a:pPr>
              <a:defRPr sz="1000"/>
            </a:pPr>
            <a:r>
              <a:t>#Add '1' to the end</a:t>
            </a:r>
          </a:p>
          <a:p>
            <a:pPr>
              <a:defRPr sz="1000"/>
            </a:pPr>
            <a:r>
              <a:t>$1</a:t>
            </a:r>
          </a:p>
          <a:p>
            <a:pPr>
              <a:defRPr sz="1000"/>
            </a:pPr>
            <a:r>
              <a:t>#Add '2' to the end</a:t>
            </a:r>
          </a:p>
          <a:p>
            <a:pPr>
              <a:defRPr sz="1000"/>
            </a:pPr>
            <a:r>
              <a:t>$2</a:t>
            </a:r>
          </a:p>
          <a:p>
            <a:pPr>
              <a:defRPr sz="1000"/>
            </a:pPr>
            <a:r>
              <a:t>#Add '3' to the end</a:t>
            </a:r>
          </a:p>
          <a:p>
            <a:pPr>
              <a:defRPr sz="1000"/>
            </a:pPr>
            <a:r>
              <a:t>$3</a:t>
            </a:r>
          </a:p>
          <a:p>
            <a:pPr>
              <a:defRPr sz="1000"/>
            </a:pPr>
            <a:r>
              <a:t>#Add '123' to the end</a:t>
            </a:r>
          </a:p>
          <a:p>
            <a:pPr>
              <a:defRPr sz="1000"/>
            </a:pPr>
            <a:r>
              <a:t>$1 $2 $3</a:t>
            </a:r>
          </a:p>
          <a:p>
            <a:pPr>
              <a:defRPr sz="1000"/>
            </a:pPr>
            <a:r>
              <a:t>#Substitute 'a' for '@'</a:t>
            </a:r>
          </a:p>
          <a:p>
            <a:pPr>
              <a:defRPr sz="1000"/>
            </a:pPr>
            <a:r>
              <a:t>sa@</a:t>
            </a:r>
          </a:p>
          <a:p>
            <a:pPr>
              <a:defRPr sz="1000"/>
            </a:pPr>
            <a:r>
              <a:t>#Substitute 'a' for '4'</a:t>
            </a:r>
          </a:p>
          <a:p>
            <a:pPr>
              <a:defRPr sz="1000"/>
            </a:pPr>
            <a:r>
              <a:t>sa4</a:t>
            </a:r>
          </a:p>
          <a:p>
            <a:pPr>
              <a:defRPr sz="1000"/>
            </a:pPr>
            <a:r>
              <a:t>#substitute 'l' for '1'</a:t>
            </a:r>
          </a:p>
          <a:p>
            <a:pPr>
              <a:defRPr sz="1000"/>
            </a:pPr>
            <a:r>
              <a:t>sl1</a:t>
            </a:r>
          </a:p>
          <a:p>
            <a:pPr>
              <a:defRPr sz="1000"/>
            </a:pPr>
            <a:r>
              <a:t>#Substitute 'a' for '@', 'e' for '3', 'l' for '1'</a:t>
            </a:r>
          </a:p>
          <a:p>
            <a:pPr>
              <a:defRPr sz="1000"/>
            </a:pPr>
            <a:r>
              <a:t>sa@ se3 sl1</a:t>
            </a:r>
          </a:p>
        </p:txBody>
      </p:sp>
      <p:grpSp>
        <p:nvGrpSpPr>
          <p:cNvPr id="382" name="Rectangle 10"/>
          <p:cNvGrpSpPr/>
          <p:nvPr/>
        </p:nvGrpSpPr>
        <p:grpSpPr>
          <a:xfrm>
            <a:off x="187378" y="2848528"/>
            <a:ext cx="4921698" cy="2682241"/>
            <a:chOff x="0" y="0"/>
            <a:chExt cx="4921696" cy="2682239"/>
          </a:xfrm>
        </p:grpSpPr>
        <p:sp>
          <p:nvSpPr>
            <p:cNvPr id="380" name="Rectangle"/>
            <p:cNvSpPr/>
            <p:nvPr/>
          </p:nvSpPr>
          <p:spPr>
            <a:xfrm>
              <a:off x="0" y="8971"/>
              <a:ext cx="4921697" cy="2664298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Capitalise the first character.…"/>
            <p:cNvSpPr txBox="1"/>
            <p:nvPr/>
          </p:nvSpPr>
          <p:spPr>
            <a:xfrm>
              <a:off x="0" y="-1"/>
              <a:ext cx="4921697" cy="268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Capitalise the first character.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a 1, 2 .. 0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 “123” at the end.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‘a’ for ‘@’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‘l’ for a ‘1’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‘5’ for an ‘s’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‘3’ for an ‘e’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Substitute ‘0’ for an ‘o’</a:t>
              </a:r>
              <a:endParaRPr sz="1200"/>
            </a:p>
            <a:p>
              <a:pPr>
                <a:defRPr sz="1200">
                  <a:solidFill>
                    <a:srgbClr val="FFFFFF"/>
                  </a:solidFill>
                </a:defRPr>
              </a:pPr>
              <a:endParaRPr sz="1200"/>
            </a:p>
          </p:txBody>
        </p:sp>
      </p:grpSp>
      <p:grpSp>
        <p:nvGrpSpPr>
          <p:cNvPr id="385" name="Rectangle 11"/>
          <p:cNvGrpSpPr/>
          <p:nvPr/>
        </p:nvGrpSpPr>
        <p:grpSpPr>
          <a:xfrm>
            <a:off x="187379" y="2097969"/>
            <a:ext cx="1288278" cy="701042"/>
            <a:chOff x="0" y="0"/>
            <a:chExt cx="1288276" cy="701040"/>
          </a:xfrm>
        </p:grpSpPr>
        <p:sp>
          <p:nvSpPr>
            <p:cNvPr id="383" name="Rectangle"/>
            <p:cNvSpPr/>
            <p:nvPr/>
          </p:nvSpPr>
          <p:spPr>
            <a:xfrm>
              <a:off x="0" y="133183"/>
              <a:ext cx="1288277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edinburgh"/>
            <p:cNvSpPr txBox="1"/>
            <p:nvPr/>
          </p:nvSpPr>
          <p:spPr>
            <a:xfrm>
              <a:off x="0" y="-1"/>
              <a:ext cx="1288277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edinburgh</a:t>
              </a:r>
            </a:p>
          </p:txBody>
        </p:sp>
      </p:grpSp>
      <p:grpSp>
        <p:nvGrpSpPr>
          <p:cNvPr id="388" name="Rectangle 12"/>
          <p:cNvGrpSpPr/>
          <p:nvPr/>
        </p:nvGrpSpPr>
        <p:grpSpPr>
          <a:xfrm>
            <a:off x="2213475" y="2154086"/>
            <a:ext cx="2613915" cy="574041"/>
            <a:chOff x="0" y="0"/>
            <a:chExt cx="2613913" cy="574040"/>
          </a:xfrm>
        </p:grpSpPr>
        <p:sp>
          <p:nvSpPr>
            <p:cNvPr id="386" name="Rectangle"/>
            <p:cNvSpPr/>
            <p:nvPr/>
          </p:nvSpPr>
          <p:spPr>
            <a:xfrm>
              <a:off x="0" y="69683"/>
              <a:ext cx="2613914" cy="434674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Ed1nburgh123"/>
            <p:cNvSpPr txBox="1"/>
            <p:nvPr/>
          </p:nvSpPr>
          <p:spPr>
            <a:xfrm>
              <a:off x="0" y="0"/>
              <a:ext cx="2613914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r>
                <a:t>Ed1nburgh123</a:t>
              </a:r>
            </a:p>
          </p:txBody>
        </p:sp>
      </p:grp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94" name="Rectangle 10"/>
          <p:cNvGrpSpPr/>
          <p:nvPr/>
        </p:nvGrpSpPr>
        <p:grpSpPr>
          <a:xfrm>
            <a:off x="276836" y="959146"/>
            <a:ext cx="8079548" cy="4755854"/>
            <a:chOff x="0" y="0"/>
            <a:chExt cx="8079547" cy="4755853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8079548" cy="4755854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ot@kali:~/hashes# hashcat -m 0 bfield.hash /usr/share/wordlists/rockyou.txt…"/>
            <p:cNvSpPr txBox="1"/>
            <p:nvPr/>
          </p:nvSpPr>
          <p:spPr>
            <a:xfrm>
              <a:off x="0" y="147807"/>
              <a:ext cx="8079548" cy="446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root@kali:~/hashes# hashcat -m 0 bfield.hash /usr/share/wordlists/rockyou.txt 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Initializing hashcat v0.49 with 1 threads and 32mb segment-size...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Added hashes from file bfield.hash: 548686 (1 salts)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NOTE: press enter for status-screen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e10adc3949ba59abbe56e057f20f883e:123456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25f9e794323b453885f5181f1b624d0b:123456789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5f4dcc3b5aa765d61d8327deb882cf99:password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f25a2fc72690b780b2a14e140ef6a9e0:iloveyou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8afa847f50a716e64932d995c8e7435a:princess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fcea920f7412b5da7be0cf42b8c93759:1234567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25d55ad283aa400af464c76d713c07ad:12345678</a:t>
              </a:r>
            </a:p>
          </p:txBody>
        </p:sp>
      </p:grpSp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t>Hashcat – With Battlefield Hash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dirty="0" err="1"/>
              <a:t>Hashcat</a:t>
            </a:r>
            <a:r>
              <a:rPr dirty="0"/>
              <a:t> – </a:t>
            </a:r>
            <a:r>
              <a:rPr lang="en-US" dirty="0"/>
              <a:t>With 8xGPU</a:t>
            </a:r>
            <a:endParaRPr dirty="0"/>
          </a:p>
        </p:txBody>
      </p:sp>
      <p:pic>
        <p:nvPicPr>
          <p:cNvPr id="2" name="Online Media 1" descr="Hashcat with 8xGPU">
            <a:hlinkClick r:id="" action="ppaction://media"/>
            <a:extLst>
              <a:ext uri="{FF2B5EF4-FFF2-40B4-BE49-F238E27FC236}">
                <a16:creationId xmlns:a16="http://schemas.microsoft.com/office/drawing/2014/main" id="{CF79D9E5-12CF-4A2A-B2B2-BF301437A4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404" y="1129525"/>
            <a:ext cx="6045635" cy="4534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5" y="34362"/>
            <a:ext cx="4023183" cy="853100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433" y="3023801"/>
            <a:ext cx="4741606" cy="7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5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1"/>
          <p:cNvSpPr txBox="1">
            <a:spLocks noGrp="1"/>
          </p:cNvSpPr>
          <p:nvPr>
            <p:ph type="title"/>
          </p:nvPr>
        </p:nvSpPr>
        <p:spPr>
          <a:xfrm>
            <a:off x="204011" y="-958804"/>
            <a:ext cx="8229601" cy="9525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aphicFrame>
        <p:nvGraphicFramePr>
          <p:cNvPr id="391" name="Content Placeholder 7"/>
          <p:cNvGraphicFramePr/>
          <p:nvPr/>
        </p:nvGraphicFramePr>
        <p:xfrm>
          <a:off x="4316610" y="1333499"/>
          <a:ext cx="664489" cy="382207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Name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Function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Description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Example Rule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Input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 b="1"/>
                        <a:t>Output Word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Do nothing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: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Lowercase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l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Uppercase all letters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u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Capitalize the first letter and lower the rest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c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14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Append character X to end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$1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^X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Prepend character X to front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^1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1p@ssW0rd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sXY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Replace all instances of X with Y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ss$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p@ssW0rd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"/>
                        <a:t>p@$$W0rd</a:t>
                      </a:r>
                    </a:p>
                  </a:txBody>
                  <a:tcPr marL="3309" marR="3309" marT="3309" marB="3309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5" name="Title 1"/>
          <p:cNvSpPr txBox="1"/>
          <p:nvPr/>
        </p:nvSpPr>
        <p:spPr>
          <a:xfrm>
            <a:off x="34482" y="51249"/>
            <a:ext cx="8229601" cy="1150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420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GPUs in the Cloud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A024-A7A3-9A34-79AF-85F22D3F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1201317"/>
            <a:ext cx="8283131" cy="1756405"/>
          </a:xfrm>
          <a:prstGeom prst="rect">
            <a:avLst/>
          </a:prstGeom>
        </p:spPr>
      </p:pic>
      <p:pic>
        <p:nvPicPr>
          <p:cNvPr id="5" name="Picture 4" descr="Application, table, Teams, calendar&#10;&#10;Description automatically generated">
            <a:extLst>
              <a:ext uri="{FF2B5EF4-FFF2-40B4-BE49-F238E27FC236}">
                <a16:creationId xmlns:a16="http://schemas.microsoft.com/office/drawing/2014/main" id="{7BEF2931-FCEF-83C6-8C08-C7A96DAAD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1" y="3089904"/>
            <a:ext cx="8070281" cy="1269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0625A2-5A40-85C8-9A9F-DA4F95C26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1" y="4539493"/>
            <a:ext cx="7772400" cy="785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DE771-5917-0BCE-827F-223E1B0683D9}"/>
              </a:ext>
            </a:extLst>
          </p:cNvPr>
          <p:cNvSpPr txBox="1"/>
          <p:nvPr/>
        </p:nvSpPr>
        <p:spPr>
          <a:xfrm>
            <a:off x="4316610" y="355721"/>
            <a:ext cx="46973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32F3E"/>
                </a:solidFill>
                <a:effectLst/>
                <a:latin typeface="AmazonEmber"/>
              </a:rPr>
              <a:t>G5: NVIDIA A10G Tensor Core GPUs. Up to  to 192 vCPUs</a:t>
            </a:r>
            <a:r>
              <a:rPr lang="en-GB" dirty="0">
                <a:solidFill>
                  <a:srgbClr val="232F3E"/>
                </a:solidFill>
                <a:latin typeface="AmazonEmber"/>
              </a:rPr>
              <a:t>. 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31.2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NVIDIA-NALA"/>
              </a:rPr>
              <a:t>teraFLOPS</a:t>
            </a:r>
            <a:r>
              <a:rPr lang="en-GB" b="0" i="0" dirty="0">
                <a:solidFill>
                  <a:srgbClr val="000000"/>
                </a:solidFill>
                <a:effectLst/>
                <a:latin typeface="NVIDIA-NALA"/>
              </a:rPr>
              <a:t>, 24GB 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646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>
            <a:spLocks noGrp="1"/>
          </p:cNvSpPr>
          <p:nvPr>
            <p:ph type="title"/>
          </p:nvPr>
        </p:nvSpPr>
        <p:spPr>
          <a:xfrm>
            <a:off x="468312" y="169812"/>
            <a:ext cx="5327651" cy="51891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lang="en-US" dirty="0"/>
              <a:t>Unit</a:t>
            </a:r>
            <a:r>
              <a:rPr dirty="0"/>
              <a:t>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b="0" dirty="0"/>
              <a:t>Collisions.</a:t>
            </a:r>
            <a:br>
              <a:rPr sz="1727" b="0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lang="en-US" sz="1727" b="0" dirty="0"/>
            </a:br>
            <a:r>
              <a:rPr lang="en-US" sz="1727" b="0" dirty="0" err="1"/>
              <a:t>Hashcat</a:t>
            </a:r>
            <a:r>
              <a:rPr lang="en-US" sz="1727" dirty="0"/>
              <a:t> (for practical work)</a:t>
            </a:r>
            <a:br>
              <a:rPr sz="1727" b="0" dirty="0"/>
            </a:b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lang="en-GB" sz="1800" dirty="0"/>
              <a:t>https://</a:t>
            </a:r>
            <a:r>
              <a:rPr lang="en-GB" sz="1800" dirty="0" err="1"/>
              <a:t>asecuritysite.com</a:t>
            </a:r>
            <a:r>
              <a:rPr lang="en-GB" sz="1800" dirty="0"/>
              <a:t>/hash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2F8B9C5-9A86-E1C2-E4E3-D157BE8EF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1472347"/>
            <a:ext cx="3464255" cy="3399904"/>
          </a:xfrm>
          <a:prstGeom prst="rect">
            <a:avLst/>
          </a:prstGeom>
        </p:spPr>
      </p:pic>
      <p:pic>
        <p:nvPicPr>
          <p:cNvPr id="6" name="Picture 5" descr="Graphical user interface, application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EB68C47F-80EF-8D7B-8BD3-6050E44F3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4" y="1263952"/>
            <a:ext cx="7772400" cy="31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7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95442A-099A-AC47-ACD3-0A70496F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4000" cy="557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8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4703</Words>
  <Application>Microsoft Macintosh PowerPoint</Application>
  <PresentationFormat>On-screen Show (16:10)</PresentationFormat>
  <Paragraphs>785</Paragraphs>
  <Slides>69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AmazonEmber</vt:lpstr>
      <vt:lpstr>Arial</vt:lpstr>
      <vt:lpstr>Calibri</vt:lpstr>
      <vt:lpstr>NVIDIA-NALA</vt:lpstr>
      <vt:lpstr>Office Theme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(for practical work)  Prof Bill Buchanan OBE https://asecuritysite.com/hash </vt:lpstr>
      <vt:lpstr>Unit 3: Hashing  Hashing Types. Hashing Methods. Salting. Collisions. LM and NTLM Hashes (Windows). Hash Benchmarks. Message Authentication Codes (MACs). Key Derivation Function (KDF). OTP/HOTP. Hashcat (for practical work)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Brute Force - How many hash codes?</vt:lpstr>
      <vt:lpstr>Unit 3: Hashing  Hashing Types. Hashing Methods. Salting. Collisions. LM and NTLM Hashes (Windows). Hash Benchmarks. Message Authentication Codes (MACs). Key Derivation Function (KDF). OTP/HOTP. Hashcat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Secret Shares.  Prof Bill Buchanan OBE http://asecuritysite.com/crypto03 http://asecuritysite.com/encryption 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Unit 3: Hashing  Hashing Types. Hashing Methods. Salting. Collisions. LM and NTLM Hashes (Windows). Hash Benchmarks. Message Authentication Codes (MACs). Key Derivation Function (KDF) OTP/HOTP. Hashcat.  Prof Bill Buchanan OBE https://asecuritysite.com/hash </vt:lpstr>
      <vt:lpstr>Benchmark</vt:lpstr>
      <vt:lpstr>BLAKE 3</vt:lpstr>
      <vt:lpstr>Slowing a hash</vt:lpstr>
      <vt:lpstr>Non-cryptographic hashing</vt:lpstr>
      <vt:lpstr>Unit 3: Hashing  Hashing Types. Hashing Methods. Salting. Collisions. LM and NTLM Hashes (Windows). Hash Benchmarks. Message Authentication Codes (MACs). Key Derivation Function (KDF)  OTP/HOTP. Hashcat.  Prof Bill Buchanan OBE https://asecuritysite.com/hash 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Key Derivation Functions (KDF)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OTP/HOTP. Hashcat.  Prof Bill Buchanan OBE https://asecuritysite.com/hash </vt:lpstr>
      <vt:lpstr>PowerPoint Presentation</vt:lpstr>
      <vt:lpstr>Unit 3: Hashing  Hashing Types. Hashing Methods. Salting. Collisions. LM and NTLM Hashes (Windows). Hash Benchmarks. Message Authentication Codes (MACs). Key Derivation Function (KDF) OTP/HOTP. Hashcat  Prof Bill Buchanan OBE https://asecuritysite.com/hash </vt:lpstr>
      <vt:lpstr>Hashing  Hashcat  Prof Bill Buchanan OBE https://asecuritysite.com/hash </vt:lpstr>
      <vt:lpstr>Hashcat</vt:lpstr>
      <vt:lpstr>Hashcat</vt:lpstr>
      <vt:lpstr>Hashcat</vt:lpstr>
      <vt:lpstr>Hashcat</vt:lpstr>
      <vt:lpstr>Hashcat - Outputs</vt:lpstr>
      <vt:lpstr>Hashcat</vt:lpstr>
      <vt:lpstr>Hashcat</vt:lpstr>
      <vt:lpstr>Combinational Attack (-a 1)</vt:lpstr>
      <vt:lpstr>Hashing  Brute Force (-a 3)  Prof Bill Buchanan OBE https://asecuritysite.com/hash </vt:lpstr>
      <vt:lpstr>Hashcat – Brute Force</vt:lpstr>
      <vt:lpstr>Hashcat – Brute Force</vt:lpstr>
      <vt:lpstr>Hashcat –  Brute Force</vt:lpstr>
      <vt:lpstr>Hashcat –  Brute Force</vt:lpstr>
      <vt:lpstr>Hashcat –  Brute Force</vt:lpstr>
      <vt:lpstr>Unit 3: Hashing  Rules and Lists  Prof Bill Buchanan OBE http://asecuritysite.com/crypto02 http://asecuritysite.com/encryption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3: Hashing  Hashing Types. Hashing Methods. Salting. Collisions. LM and NTLM Hashes (Windows). Hash Benchmarks. Message Authentication Codes (MACs). OTP/HOTP. Hashcat (for practical work)   Prof Bill Buchanan OBE https://asecuritysite.com/hash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22</cp:revision>
  <dcterms:modified xsi:type="dcterms:W3CDTF">2024-02-05T21:32:36Z</dcterms:modified>
</cp:coreProperties>
</file>